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7" r:id="rId3"/>
    <p:sldId id="276" r:id="rId4"/>
    <p:sldId id="286" r:id="rId5"/>
    <p:sldId id="290" r:id="rId6"/>
    <p:sldId id="274" r:id="rId7"/>
    <p:sldId id="289" r:id="rId8"/>
    <p:sldId id="284" r:id="rId9"/>
    <p:sldId id="291" r:id="rId10"/>
    <p:sldId id="258" r:id="rId11"/>
    <p:sldId id="269" r:id="rId12"/>
    <p:sldId id="278" r:id="rId13"/>
    <p:sldId id="285" r:id="rId14"/>
    <p:sldId id="280" r:id="rId15"/>
    <p:sldId id="265" r:id="rId16"/>
    <p:sldId id="263" r:id="rId17"/>
    <p:sldId id="283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CF0"/>
    <a:srgbClr val="5E92B8"/>
    <a:srgbClr val="729CBA"/>
    <a:srgbClr val="32A61B"/>
    <a:srgbClr val="FFFCE0"/>
    <a:srgbClr val="F7E4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416C2A-9B0E-1347-BEDB-171A15D6B8AC}" v="246" dt="2023-07-05T18:58:58.059"/>
    <p1510:client id="{11F61E7A-7576-8BBF-31C2-337D0440E531}" v="1" dt="2023-05-22T22:59:03.678"/>
    <p1510:client id="{13D81A13-D0EA-3BF7-E7C9-AD9B5A25AD2E}" v="2" dt="2023-05-22T12:33:51.894"/>
    <p1510:client id="{20DA81FC-23C8-F26B-031D-04DFC5165555}" v="37" dt="2023-07-05T18:02:42.309"/>
    <p1510:client id="{21718F93-8336-DB4C-6A75-7A2EE98A4DC6}" v="471" dt="2023-07-07T12:22:26.429"/>
    <p1510:client id="{24A5A5B7-8B4E-EC6E-1AC3-19950CD0533D}" v="11" dt="2023-07-06T18:14:43.170"/>
    <p1510:client id="{261345DC-8156-1546-07A3-63241EC7353F}" v="60" dt="2023-07-06T18:44:14.802"/>
    <p1510:client id="{3317BE6A-7840-9267-356A-F32F624CF79D}" v="503" dt="2023-07-06T12:49:13.865"/>
    <p1510:client id="{348D7B03-182A-28C1-4473-FC9F6A3D4ADE}" v="28" dt="2023-05-23T18:17:54.421"/>
    <p1510:client id="{3F70B586-FEC9-0F9D-14B0-2C4D2BCBD1E3}" v="198" dt="2023-05-23T18:13:30.595"/>
    <p1510:client id="{414BD0C6-AAC5-3BD2-D5B2-E50F84DB785A}" v="1" dt="2023-05-24T09:08:27.878"/>
    <p1510:client id="{42D62539-9ED3-691C-6834-D34ABF6CC114}" v="4" dt="2023-07-04T19:41:15.007"/>
    <p1510:client id="{432611A1-991C-53B1-1D3B-38A8D2A9095D}" v="66" dt="2023-05-23T15:43:41.155"/>
    <p1510:client id="{4A8C40BD-0DEC-E5A2-2ED5-F4E614A3FD52}" v="3" dt="2023-05-15T10:11:01.947"/>
    <p1510:client id="{54E9888C-310C-AFFB-0CCA-3705F065B59D}" v="71" dt="2023-05-23T15:39:49.525"/>
    <p1510:client id="{553BF2C5-6C12-B378-4A49-428E0D5C693B}" v="20" dt="2023-07-05T18:54:04.132"/>
    <p1510:client id="{571BAFFF-95DE-2693-ABB6-7B2267145F2D}" v="16" dt="2023-07-05T17:20:13.242"/>
    <p1510:client id="{5E72CE23-3D70-C076-2D9D-EEB2F91C486B}" v="26" dt="2023-05-23T15:20:05.785"/>
    <p1510:client id="{63046F45-9FD9-C9DD-760A-0E966AB7AF7B}" v="12" dt="2023-05-17T10:25:43.444"/>
    <p1510:client id="{6AA32765-A761-4DA9-BE5D-A7043FAD9768}" v="18" dt="2023-07-10T13:25:31.361"/>
    <p1510:client id="{6B8EC559-8837-DD1A-ED3D-BFDC9EB0CA9C}" v="372" dt="2023-07-05T17:58:07.657"/>
    <p1510:client id="{6D036BD9-41D1-CC84-04EF-8726FD7031A0}" v="720" dt="2023-05-20T14:03:12.620"/>
    <p1510:client id="{74428256-19E4-4213-44A6-186B7AB0AFCC}" v="23" dt="2023-05-18T20:52:53.307"/>
    <p1510:client id="{76312985-367E-52CE-124E-C13AED9B73D1}" v="7" dt="2023-05-17T09:52:43.970"/>
    <p1510:client id="{788D6AC8-24CA-4448-2B18-D263661FE1BE}" v="532" dt="2023-05-16T14:11:10.328"/>
    <p1510:client id="{89D36F56-DD87-F141-C82A-D462A31394E9}" v="32" dt="2023-07-07T15:25:19.061"/>
    <p1510:client id="{926CA2D2-4764-5157-BE1D-CE0E39A9BB66}" v="405" dt="2023-05-18T20:29:07.190"/>
    <p1510:client id="{989ECAB5-6236-8DC4-1477-7006D1FF2BC9}" v="4" dt="2023-05-23T18:28:06.169"/>
    <p1510:client id="{A34EC812-7B35-0D46-1FB3-5DD91F4ECA19}" v="283" dt="2023-07-06T23:30:22.706"/>
    <p1510:client id="{A37A56F4-F0CD-10F3-0E42-1F9F6F588B9A}" v="5" dt="2023-05-14T20:32:16.280"/>
    <p1510:client id="{A4444183-96A0-A1AD-0025-735174900878}" v="2" dt="2023-05-24T09:45:05.087"/>
    <p1510:client id="{A5E49C42-9203-35DA-6067-B4808D60C961}" v="14" dt="2023-07-05T17:55:53.974"/>
    <p1510:client id="{A8C3C58F-586E-0670-B126-330C26DBD6E9}" v="23" dt="2023-07-10T18:36:49.817"/>
    <p1510:client id="{B01F2F81-8776-76CC-FF25-9D3BA89742F2}" v="204" dt="2023-05-18T16:29:59.995"/>
    <p1510:client id="{B544AEBE-66B1-F709-4539-48235F873F68}" v="1063" dt="2023-06-30T20:23:56.972"/>
    <p1510:client id="{B595ACD3-DE5F-4D35-982D-952C4FC0DC51}" v="49" dt="2023-05-18T20:17:32.656"/>
    <p1510:client id="{BB762B85-C9EA-E4D4-C521-F0F1860CA0F7}" v="8" dt="2023-07-07T15:49:13.985"/>
    <p1510:client id="{CA7B0E7F-A46C-D9EB-2F3D-34D95AECBC57}" v="278" dt="2023-05-23T14:56:16.934"/>
    <p1510:client id="{D05CE046-8D0F-2139-B2F5-B6621F23D788}" v="7" dt="2023-07-07T11:38:35.039"/>
    <p1510:client id="{D44C72D4-DD77-9819-B3B2-8340DAC7DE40}" v="34" dt="2023-07-10T18:42:16.533"/>
    <p1510:client id="{D9CA9B4B-373A-B07F-8E2D-1903488589CF}" v="10" dt="2023-05-19T09:03:12.098"/>
    <p1510:client id="{DA5453D7-C567-964F-A15C-1F9A0C71C186}" v="457" dt="2023-05-21T19:36:56.088"/>
    <p1510:client id="{DE282FB4-8DCB-4550-93BA-567EE1FF4BA1}" v="855" dt="2023-05-18T20:32:04.957"/>
    <p1510:client id="{E7DAEC04-B1C0-B12F-7F6E-E96F2249ACF8}" v="153" dt="2023-07-06T19:25:18.070"/>
    <p1510:client id="{EEFF0578-8237-A386-DC23-50530C69EF4B}" v="23" dt="2023-07-10T14:50:30.008"/>
    <p1510:client id="{F4B1EC8A-2AC5-481B-EB8A-BF5AD46967B3}" v="328" dt="2023-07-07T07:20:16.779"/>
    <p1510:client id="{F86B319B-F68C-FF6F-83BF-631CE1B79E1E}" v="1" dt="2023-07-10T17:38:33.720"/>
    <p1510:client id="{F99AF80B-95C7-4CAF-BD9E-31722416A94D}" v="1942" dt="2023-05-14T20:23:14.8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wav>
</file>

<file path=ppt/media/media8.wav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8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95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82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6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36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37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9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93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8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97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mp3"/><Relationship Id="rId13" Type="http://schemas.openxmlformats.org/officeDocument/2006/relationships/image" Target="../media/image31.png"/><Relationship Id="rId3" Type="http://schemas.microsoft.com/office/2007/relationships/media" Target="../media/media7.wav"/><Relationship Id="rId7" Type="http://schemas.microsoft.com/office/2007/relationships/media" Target="../media/media9.mp3"/><Relationship Id="rId12" Type="http://schemas.openxmlformats.org/officeDocument/2006/relationships/image" Target="../media/image30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audio" Target="../media/media8.wav"/><Relationship Id="rId11" Type="http://schemas.openxmlformats.org/officeDocument/2006/relationships/image" Target="../media/image29.png"/><Relationship Id="rId5" Type="http://schemas.microsoft.com/office/2007/relationships/media" Target="../media/media8.wav"/><Relationship Id="rId10" Type="http://schemas.openxmlformats.org/officeDocument/2006/relationships/image" Target="../media/image2.png"/><Relationship Id="rId4" Type="http://schemas.openxmlformats.org/officeDocument/2006/relationships/audio" Target="../media/media7.wav"/><Relationship Id="rId9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(e)adCare - Gameplay Trailer">
            <a:hlinkClick r:id="" action="ppaction://media"/>
            <a:extLst>
              <a:ext uri="{FF2B5EF4-FFF2-40B4-BE49-F238E27FC236}">
                <a16:creationId xmlns:a16="http://schemas.microsoft.com/office/drawing/2014/main" id="{B7A37F3B-3BF0-19EA-ACE7-ED67F1840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519" y="-2273"/>
            <a:ext cx="12192121" cy="686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rtial Circle 24">
            <a:extLst>
              <a:ext uri="{FF2B5EF4-FFF2-40B4-BE49-F238E27FC236}">
                <a16:creationId xmlns:a16="http://schemas.microsoft.com/office/drawing/2014/main" id="{4CF640D7-A2E2-BD38-AAE4-E7C258497276}"/>
              </a:ext>
            </a:extLst>
          </p:cNvPr>
          <p:cNvSpPr/>
          <p:nvPr/>
        </p:nvSpPr>
        <p:spPr>
          <a:xfrm rot="6240000">
            <a:off x="10508228" y="5860127"/>
            <a:ext cx="617195" cy="620875"/>
          </a:xfrm>
          <a:prstGeom prst="pie">
            <a:avLst/>
          </a:prstGeom>
          <a:solidFill>
            <a:srgbClr val="32A61B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943F2806-9357-7ADE-1EEF-1148902B3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80000">
            <a:off x="10370582" y="5651101"/>
            <a:ext cx="892278" cy="89227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3982638-5623-CDF0-6D85-359CC5DEBFA4}"/>
              </a:ext>
            </a:extLst>
          </p:cNvPr>
          <p:cNvGrpSpPr/>
          <p:nvPr/>
        </p:nvGrpSpPr>
        <p:grpSpPr>
          <a:xfrm>
            <a:off x="948127" y="1814012"/>
            <a:ext cx="9298245" cy="4612504"/>
            <a:chOff x="948127" y="1814012"/>
            <a:chExt cx="9298245" cy="4612504"/>
          </a:xfrm>
        </p:grpSpPr>
        <p:sp>
          <p:nvSpPr>
            <p:cNvPr id="7" name="Rectangle: Rounded Corners 3">
              <a:extLst>
                <a:ext uri="{FF2B5EF4-FFF2-40B4-BE49-F238E27FC236}">
                  <a16:creationId xmlns:a16="http://schemas.microsoft.com/office/drawing/2014/main" id="{B23983E0-4C77-A1AA-7E77-E97ED6E439FE}"/>
                </a:ext>
              </a:extLst>
            </p:cNvPr>
            <p:cNvSpPr/>
            <p:nvPr/>
          </p:nvSpPr>
          <p:spPr>
            <a:xfrm>
              <a:off x="1321753" y="5073647"/>
              <a:ext cx="1197598" cy="54402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get rating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8C9EC9C7-3EBB-8670-FA45-FA0FB20D71F3}"/>
                </a:ext>
              </a:extLst>
            </p:cNvPr>
            <p:cNvCxnSpPr/>
            <p:nvPr/>
          </p:nvCxnSpPr>
          <p:spPr>
            <a:xfrm>
              <a:off x="6305556" y="3540693"/>
              <a:ext cx="525781" cy="1179580"/>
            </a:xfrm>
            <a:prstGeom prst="straightConnector1">
              <a:avLst/>
            </a:prstGeom>
            <a:ln w="5715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A54ACAF1-259A-AC23-5971-0AE2F1CF92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75578" y="3510404"/>
              <a:ext cx="609119" cy="1145449"/>
            </a:xfrm>
            <a:prstGeom prst="straightConnector1">
              <a:avLst/>
            </a:prstGeom>
            <a:ln w="5715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358DF13-304B-0416-D9F4-3015EA7137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0966" y="5691596"/>
              <a:ext cx="1774260" cy="10633"/>
            </a:xfrm>
            <a:prstGeom prst="straightConnector1">
              <a:avLst/>
            </a:prstGeom>
            <a:ln w="5715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88DB4FF-B987-4C2A-9443-04E5F0ACFBB3}"/>
                </a:ext>
              </a:extLst>
            </p:cNvPr>
            <p:cNvSpPr/>
            <p:nvPr/>
          </p:nvSpPr>
          <p:spPr>
            <a:xfrm>
              <a:off x="6357312" y="2015874"/>
              <a:ext cx="2368213" cy="57096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move neutral objects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A7E8EE8-1908-5520-D58F-38C630D8257B}"/>
                </a:ext>
              </a:extLst>
            </p:cNvPr>
            <p:cNvSpPr/>
            <p:nvPr/>
          </p:nvSpPr>
          <p:spPr>
            <a:xfrm>
              <a:off x="6359834" y="2655397"/>
              <a:ext cx="2722200" cy="54229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tape interactable objects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6972177-3AE3-26A9-6259-D1A981C16C98}"/>
                </a:ext>
              </a:extLst>
            </p:cNvPr>
            <p:cNvSpPr/>
            <p:nvPr/>
          </p:nvSpPr>
          <p:spPr>
            <a:xfrm>
              <a:off x="8336215" y="5699808"/>
              <a:ext cx="1910157" cy="55390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stop interactions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0685347-7B2D-E6BB-979D-4B6F7309AA52}"/>
                </a:ext>
              </a:extLst>
            </p:cNvPr>
            <p:cNvSpPr/>
            <p:nvPr/>
          </p:nvSpPr>
          <p:spPr>
            <a:xfrm>
              <a:off x="8337330" y="5041537"/>
              <a:ext cx="1453433" cy="55142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use cookies</a:t>
              </a:r>
            </a:p>
          </p:txBody>
        </p:sp>
        <p:sp>
          <p:nvSpPr>
            <p:cNvPr id="9" name="Rectangle: Rounded Corners 3">
              <a:extLst>
                <a:ext uri="{FF2B5EF4-FFF2-40B4-BE49-F238E27FC236}">
                  <a16:creationId xmlns:a16="http://schemas.microsoft.com/office/drawing/2014/main" id="{A7177E20-2D44-58E6-0F56-F140816B6517}"/>
                </a:ext>
              </a:extLst>
            </p:cNvPr>
            <p:cNvSpPr/>
            <p:nvPr/>
          </p:nvSpPr>
          <p:spPr>
            <a:xfrm>
              <a:off x="948127" y="5722575"/>
              <a:ext cx="1571224" cy="54402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solidFill>
                    <a:srgbClr val="195868"/>
                  </a:solidFill>
                  <a:latin typeface="Arial"/>
                  <a:cs typeface="Calibri"/>
                </a:rPr>
                <a:t>earn cookies</a:t>
              </a:r>
              <a:endParaRPr lang="de-DE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6997E61-FE0E-FF94-069F-6D13FF9E58A1}"/>
                </a:ext>
              </a:extLst>
            </p:cNvPr>
            <p:cNvSpPr/>
            <p:nvPr/>
          </p:nvSpPr>
          <p:spPr>
            <a:xfrm>
              <a:off x="4528056" y="1814012"/>
              <a:ext cx="1733019" cy="153365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>
                  <a:solidFill>
                    <a:srgbClr val="195868"/>
                  </a:solidFill>
                  <a:latin typeface="Arial"/>
                  <a:cs typeface="Calibri"/>
                </a:rPr>
                <a:t>prepare room</a:t>
              </a:r>
              <a:endParaRPr lang="en-US" b="1">
                <a:latin typeface="Arial"/>
                <a:cs typeface="Calibri" panose="020F0502020204030204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DCD0B7B-2497-914F-EECE-419F49C227C2}"/>
                </a:ext>
              </a:extLst>
            </p:cNvPr>
            <p:cNvSpPr/>
            <p:nvPr/>
          </p:nvSpPr>
          <p:spPr>
            <a:xfrm>
              <a:off x="6520964" y="4817602"/>
              <a:ext cx="1714205" cy="1608913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>
                  <a:solidFill>
                    <a:srgbClr val="195868"/>
                  </a:solidFill>
                  <a:latin typeface="Arial"/>
                  <a:cs typeface="Calibri"/>
                </a:rPr>
                <a:t> protect children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BCA1906-1A17-053B-3CF2-48A6E36530DE}"/>
                </a:ext>
              </a:extLst>
            </p:cNvPr>
            <p:cNvSpPr/>
            <p:nvPr/>
          </p:nvSpPr>
          <p:spPr>
            <a:xfrm>
              <a:off x="2620822" y="4817603"/>
              <a:ext cx="1714205" cy="160891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>
                  <a:solidFill>
                    <a:srgbClr val="195868"/>
                  </a:solidFill>
                  <a:latin typeface="Arial"/>
                  <a:cs typeface="Arial"/>
                </a:rPr>
                <a:t>reward</a:t>
              </a:r>
              <a:endParaRPr lang="en-US">
                <a:solidFill>
                  <a:srgbClr val="195868"/>
                </a:solidFill>
                <a:latin typeface="Arial"/>
                <a:cs typeface="Arial"/>
              </a:endParaRPr>
            </a:p>
          </p:txBody>
        </p:sp>
      </p:grp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46602002-010E-5C23-F0F8-955A2CD02AFD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Core Game Loop</a:t>
            </a:r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9CE3CA-406D-C2A8-1A7A-AABD37B9D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15" name="Picture 16">
            <a:extLst>
              <a:ext uri="{FF2B5EF4-FFF2-40B4-BE49-F238E27FC236}">
                <a16:creationId xmlns:a16="http://schemas.microsoft.com/office/drawing/2014/main" id="{11BBF2AA-3C2A-8103-C23F-D4D249B9C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20000">
            <a:off x="297433" y="4904293"/>
            <a:ext cx="752168" cy="693308"/>
          </a:xfrm>
          <a:prstGeom prst="rect">
            <a:avLst/>
          </a:prstGeom>
        </p:spPr>
      </p:pic>
      <p:pic>
        <p:nvPicPr>
          <p:cNvPr id="23" name="Picture 16">
            <a:extLst>
              <a:ext uri="{FF2B5EF4-FFF2-40B4-BE49-F238E27FC236}">
                <a16:creationId xmlns:a16="http://schemas.microsoft.com/office/drawing/2014/main" id="{A99F2E19-F156-6DEB-88B9-F680D5628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040000">
            <a:off x="895819" y="4478606"/>
            <a:ext cx="575187" cy="531076"/>
          </a:xfrm>
          <a:prstGeom prst="rect">
            <a:avLst/>
          </a:prstGeom>
        </p:spPr>
      </p:pic>
      <p:pic>
        <p:nvPicPr>
          <p:cNvPr id="24" name="Picture 16">
            <a:extLst>
              <a:ext uri="{FF2B5EF4-FFF2-40B4-BE49-F238E27FC236}">
                <a16:creationId xmlns:a16="http://schemas.microsoft.com/office/drawing/2014/main" id="{A1C1B6EA-0445-D9B4-98F2-973776B1E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80000">
            <a:off x="1579494" y="4459509"/>
            <a:ext cx="398207" cy="359012"/>
          </a:xfrm>
          <a:prstGeom prst="rect">
            <a:avLst/>
          </a:prstGeom>
        </p:spPr>
      </p:pic>
      <p:pic>
        <p:nvPicPr>
          <p:cNvPr id="11" name="Picture 17">
            <a:extLst>
              <a:ext uri="{FF2B5EF4-FFF2-40B4-BE49-F238E27FC236}">
                <a16:creationId xmlns:a16="http://schemas.microsoft.com/office/drawing/2014/main" id="{B67E7F8F-1469-FD77-1C4D-1BFEB321F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2841" y="1664461"/>
            <a:ext cx="997968" cy="938278"/>
          </a:xfrm>
          <a:prstGeom prst="rect">
            <a:avLst/>
          </a:prstGeom>
        </p:spPr>
      </p:pic>
      <p:pic>
        <p:nvPicPr>
          <p:cNvPr id="18" name="Picture 20">
            <a:extLst>
              <a:ext uri="{FF2B5EF4-FFF2-40B4-BE49-F238E27FC236}">
                <a16:creationId xmlns:a16="http://schemas.microsoft.com/office/drawing/2014/main" id="{F9B88C8B-693E-4339-F192-24ACB02ACA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2657" y="2607055"/>
            <a:ext cx="875286" cy="945390"/>
          </a:xfrm>
          <a:prstGeom prst="rect">
            <a:avLst/>
          </a:prstGeom>
        </p:spPr>
      </p:pic>
      <p:pic>
        <p:nvPicPr>
          <p:cNvPr id="21" name="Picture 21">
            <a:extLst>
              <a:ext uri="{FF2B5EF4-FFF2-40B4-BE49-F238E27FC236}">
                <a16:creationId xmlns:a16="http://schemas.microsoft.com/office/drawing/2014/main" id="{74C2CC27-C478-7848-C854-558FC7E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00000">
            <a:off x="10083798" y="4827523"/>
            <a:ext cx="1060453" cy="82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56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11">
            <a:extLst>
              <a:ext uri="{FF2B5EF4-FFF2-40B4-BE49-F238E27FC236}">
                <a16:creationId xmlns:a16="http://schemas.microsoft.com/office/drawing/2014/main" id="{26B70CAA-F684-ACB4-B59F-2CDB490B9293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Characters</a:t>
            </a: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805CC31C-9D91-A780-0DFA-A6AF65A92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054B57CE-545D-3E1E-815D-9B2CB635A2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016" y="2484525"/>
            <a:ext cx="4300044" cy="2880864"/>
          </a:xfrm>
          <a:prstGeom prst="rect">
            <a:avLst/>
          </a:prstGeom>
        </p:spPr>
      </p:pic>
      <p:pic>
        <p:nvPicPr>
          <p:cNvPr id="7" name="topo">
            <a:hlinkClick r:id="" action="ppaction://media"/>
            <a:extLst>
              <a:ext uri="{FF2B5EF4-FFF2-40B4-BE49-F238E27FC236}">
                <a16:creationId xmlns:a16="http://schemas.microsoft.com/office/drawing/2014/main" id="{10A4A437-C2D3-8A89-E234-1CC7B7CC35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06861" y="2483985"/>
            <a:ext cx="5113564" cy="28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7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2" name="hit">
            <a:hlinkClick r:id="" action="ppaction://media"/>
            <a:extLst>
              <a:ext uri="{FF2B5EF4-FFF2-40B4-BE49-F238E27FC236}">
                <a16:creationId xmlns:a16="http://schemas.microsoft.com/office/drawing/2014/main" id="{A32DBF87-3F44-3845-DF3F-AC0855740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58598" y="2194127"/>
            <a:ext cx="5278464" cy="29839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07DF5E-CBB3-1B66-9307-498C71BBDFD7}"/>
              </a:ext>
            </a:extLst>
          </p:cNvPr>
          <p:cNvSpPr txBox="1"/>
          <p:nvPr/>
        </p:nvSpPr>
        <p:spPr>
          <a:xfrm>
            <a:off x="1216572" y="5236779"/>
            <a:ext cx="1019240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solidFill>
                  <a:srgbClr val="195868"/>
                </a:solidFill>
                <a:latin typeface="Cavolini"/>
                <a:cs typeface="Cavolini"/>
              </a:rPr>
              <a:t>         Rigging                          Reusable Animation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45CC1F4-EB3D-6976-D134-DAD63C7D3F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388" y="2191310"/>
            <a:ext cx="5280211" cy="2977402"/>
          </a:xfrm>
          <a:prstGeom prst="rect">
            <a:avLst/>
          </a:prstGeom>
        </p:spPr>
      </p:pic>
      <p:sp>
        <p:nvSpPr>
          <p:cNvPr id="6" name="Rectangle: Rounded Corners 11">
            <a:extLst>
              <a:ext uri="{FF2B5EF4-FFF2-40B4-BE49-F238E27FC236}">
                <a16:creationId xmlns:a16="http://schemas.microsoft.com/office/drawing/2014/main" id="{D40C5372-B3E9-05FF-9108-2700A2FAED50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Character Animations</a:t>
            </a:r>
          </a:p>
        </p:txBody>
      </p:sp>
    </p:spTree>
    <p:extLst>
      <p:ext uri="{BB962C8B-B14F-4D97-AF65-F5344CB8AC3E}">
        <p14:creationId xmlns:p14="http://schemas.microsoft.com/office/powerpoint/2010/main" val="2928207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11">
            <a:extLst>
              <a:ext uri="{FF2B5EF4-FFF2-40B4-BE49-F238E27FC236}">
                <a16:creationId xmlns:a16="http://schemas.microsoft.com/office/drawing/2014/main" id="{26B70CAA-F684-ACB4-B59F-2CDB490B9293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Environment</a:t>
            </a: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805CC31C-9D91-A780-0DFA-A6AF65A92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6" name="Grafik 6" descr="Ein Bild, das Cartoon, Haus enthält.&#10;&#10;Beschreibung automatisch generiert.">
            <a:extLst>
              <a:ext uri="{FF2B5EF4-FFF2-40B4-BE49-F238E27FC236}">
                <a16:creationId xmlns:a16="http://schemas.microsoft.com/office/drawing/2014/main" id="{F59865D5-C870-1D75-1C17-F8982ACB9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765" y="1869976"/>
            <a:ext cx="5265370" cy="2923151"/>
          </a:xfrm>
          <a:prstGeom prst="rect">
            <a:avLst/>
          </a:prstGeom>
        </p:spPr>
      </p:pic>
      <p:pic>
        <p:nvPicPr>
          <p:cNvPr id="7" name="Grafik 7" descr="Ein Bild, das Screenshot, Schwarz, Grafiken, Design enthält.&#10;&#10;Beschreibung automatisch generiert.">
            <a:extLst>
              <a:ext uri="{FF2B5EF4-FFF2-40B4-BE49-F238E27FC236}">
                <a16:creationId xmlns:a16="http://schemas.microsoft.com/office/drawing/2014/main" id="{5A825F74-877D-2A58-DFCE-FEA9A9A28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498" y="3335656"/>
            <a:ext cx="1095154" cy="986286"/>
          </a:xfrm>
          <a:prstGeom prst="rect">
            <a:avLst/>
          </a:prstGeom>
        </p:spPr>
      </p:pic>
      <p:pic>
        <p:nvPicPr>
          <p:cNvPr id="2" name="Grafik 7" descr="Ein Bild, das Teddy, Spielzeug, Tierfigur, Teddybär enthält.&#10;&#10;Beschreibung automatisch generiert.">
            <a:extLst>
              <a:ext uri="{FF2B5EF4-FFF2-40B4-BE49-F238E27FC236}">
                <a16:creationId xmlns:a16="http://schemas.microsoft.com/office/drawing/2014/main" id="{022E6DF8-F935-6E40-78C2-951B6358D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142" y="4696296"/>
            <a:ext cx="1874875" cy="1551617"/>
          </a:xfrm>
          <a:prstGeom prst="rect">
            <a:avLst/>
          </a:prstGeom>
        </p:spPr>
      </p:pic>
      <p:pic>
        <p:nvPicPr>
          <p:cNvPr id="8" name="Grafik 8" descr="Ein Bild, das Fahrzeug, Auto, Landfahrzeug, Rad enthält.&#10;&#10;Beschreibung automatisch generiert.">
            <a:extLst>
              <a:ext uri="{FF2B5EF4-FFF2-40B4-BE49-F238E27FC236}">
                <a16:creationId xmlns:a16="http://schemas.microsoft.com/office/drawing/2014/main" id="{EE3792E1-38AE-D216-90E8-35047DC1D8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1411" y="4502731"/>
            <a:ext cx="2272830" cy="1883611"/>
          </a:xfrm>
          <a:prstGeom prst="rect">
            <a:avLst/>
          </a:prstGeom>
        </p:spPr>
      </p:pic>
      <p:pic>
        <p:nvPicPr>
          <p:cNvPr id="9" name="Grafik 9" descr="Ein Bild, das Clipart, Cartoon, Grafiken, Kunst enthält.&#10;&#10;Beschreibung automatisch generiert.">
            <a:extLst>
              <a:ext uri="{FF2B5EF4-FFF2-40B4-BE49-F238E27FC236}">
                <a16:creationId xmlns:a16="http://schemas.microsoft.com/office/drawing/2014/main" id="{8F1AE5BE-729B-5C60-DE95-20D6CCC9CE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3139" y="4824936"/>
            <a:ext cx="1746017" cy="1422649"/>
          </a:xfrm>
          <a:prstGeom prst="rect">
            <a:avLst/>
          </a:prstGeom>
        </p:spPr>
      </p:pic>
      <p:pic>
        <p:nvPicPr>
          <p:cNvPr id="10" name="Grafik 10" descr="Ein Bild, das Screenshot, Cartoon enthält.&#10;&#10;Beschreibung automatisch generiert.">
            <a:extLst>
              <a:ext uri="{FF2B5EF4-FFF2-40B4-BE49-F238E27FC236}">
                <a16:creationId xmlns:a16="http://schemas.microsoft.com/office/drawing/2014/main" id="{23D62CF3-BF2E-3666-631C-B9DEAA9F79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305" y="1876018"/>
            <a:ext cx="4799390" cy="298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54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6" name="Grafik 6" descr="Ein Bild, das Cartoon, Animation, Animierter Cartoon enthält.&#10;&#10;Beschreibung automatisch generiert.">
            <a:extLst>
              <a:ext uri="{FF2B5EF4-FFF2-40B4-BE49-F238E27FC236}">
                <a16:creationId xmlns:a16="http://schemas.microsoft.com/office/drawing/2014/main" id="{F4E64715-865A-506D-2FA2-05316D5666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30220" y="4687409"/>
            <a:ext cx="2053872" cy="1950051"/>
          </a:xfrm>
          <a:prstGeom prst="rect">
            <a:avLst/>
          </a:prstGeom>
        </p:spPr>
      </p:pic>
      <p:sp>
        <p:nvSpPr>
          <p:cNvPr id="7" name="Gewitterblitz 6">
            <a:extLst>
              <a:ext uri="{FF2B5EF4-FFF2-40B4-BE49-F238E27FC236}">
                <a16:creationId xmlns:a16="http://schemas.microsoft.com/office/drawing/2014/main" id="{1EF14B1F-309E-E79D-4AD2-7DF8DAB3575B}"/>
              </a:ext>
            </a:extLst>
          </p:cNvPr>
          <p:cNvSpPr/>
          <p:nvPr/>
        </p:nvSpPr>
        <p:spPr>
          <a:xfrm rot="3240000">
            <a:off x="10937490" y="4482413"/>
            <a:ext cx="551979" cy="596665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Gewitterblitz 7">
            <a:extLst>
              <a:ext uri="{FF2B5EF4-FFF2-40B4-BE49-F238E27FC236}">
                <a16:creationId xmlns:a16="http://schemas.microsoft.com/office/drawing/2014/main" id="{A3E976D4-98FE-B602-858E-B308BABEA53D}"/>
              </a:ext>
            </a:extLst>
          </p:cNvPr>
          <p:cNvSpPr/>
          <p:nvPr/>
        </p:nvSpPr>
        <p:spPr>
          <a:xfrm rot="5880000">
            <a:off x="11236737" y="4747805"/>
            <a:ext cx="639468" cy="597840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Gewitterblitz 8">
            <a:extLst>
              <a:ext uri="{FF2B5EF4-FFF2-40B4-BE49-F238E27FC236}">
                <a16:creationId xmlns:a16="http://schemas.microsoft.com/office/drawing/2014/main" id="{7FD012D4-8C4E-8AF2-5F17-DD35B073341E}"/>
              </a:ext>
            </a:extLst>
          </p:cNvPr>
          <p:cNvSpPr/>
          <p:nvPr/>
        </p:nvSpPr>
        <p:spPr>
          <a:xfrm rot="8340000">
            <a:off x="11266450" y="5205635"/>
            <a:ext cx="497417" cy="548452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topo">
            <a:hlinkClick r:id="" action="ppaction://media"/>
            <a:extLst>
              <a:ext uri="{FF2B5EF4-FFF2-40B4-BE49-F238E27FC236}">
                <a16:creationId xmlns:a16="http://schemas.microsoft.com/office/drawing/2014/main" id="{49E57439-166C-8796-1E1B-349980597E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46917" y="2297674"/>
            <a:ext cx="5153587" cy="2935380"/>
          </a:xfrm>
          <a:prstGeom prst="rect">
            <a:avLst/>
          </a:prstGeom>
        </p:spPr>
      </p:pic>
      <p:pic>
        <p:nvPicPr>
          <p:cNvPr id="10" name="WardrobeSmash">
            <a:hlinkClick r:id="" action="ppaction://media"/>
            <a:extLst>
              <a:ext uri="{FF2B5EF4-FFF2-40B4-BE49-F238E27FC236}">
                <a16:creationId xmlns:a16="http://schemas.microsoft.com/office/drawing/2014/main" id="{662183B0-EDDC-52A7-C880-BF9B38FB485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985934" y="3359711"/>
            <a:ext cx="730250" cy="730250"/>
          </a:xfrm>
          <a:prstGeom prst="rect">
            <a:avLst/>
          </a:prstGeom>
        </p:spPr>
      </p:pic>
      <p:pic>
        <p:nvPicPr>
          <p:cNvPr id="12" name="AddTape03">
            <a:hlinkClick r:id="" action="ppaction://media"/>
            <a:extLst>
              <a:ext uri="{FF2B5EF4-FFF2-40B4-BE49-F238E27FC236}">
                <a16:creationId xmlns:a16="http://schemas.microsoft.com/office/drawing/2014/main" id="{0930595E-B9CA-F371-871D-9AA6CE38016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03863" y="4381687"/>
            <a:ext cx="730250" cy="730250"/>
          </a:xfrm>
          <a:prstGeom prst="rect">
            <a:avLst/>
          </a:prstGeom>
        </p:spPr>
      </p:pic>
      <p:pic>
        <p:nvPicPr>
          <p:cNvPr id="13" name="Cartoon Background Music No Copyright Free Funny Song">
            <a:hlinkClick r:id="" action="ppaction://media"/>
            <a:extLst>
              <a:ext uri="{FF2B5EF4-FFF2-40B4-BE49-F238E27FC236}">
                <a16:creationId xmlns:a16="http://schemas.microsoft.com/office/drawing/2014/main" id="{1482F919-D1FD-0478-85D9-A12700D1EDB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985934" y="2355663"/>
            <a:ext cx="730250" cy="730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0FB7FF-63FB-3929-E989-378AA38AAAF5}"/>
              </a:ext>
            </a:extLst>
          </p:cNvPr>
          <p:cNvSpPr txBox="1"/>
          <p:nvPr/>
        </p:nvSpPr>
        <p:spPr>
          <a:xfrm>
            <a:off x="8014447" y="239357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195868"/>
                </a:solidFill>
                <a:latin typeface="Cavolini"/>
                <a:cs typeface="Cavolini"/>
              </a:rPr>
              <a:t>Music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C3FA12-38D4-4817-DBDA-D8506A0E790C}"/>
              </a:ext>
            </a:extLst>
          </p:cNvPr>
          <p:cNvSpPr txBox="1"/>
          <p:nvPr/>
        </p:nvSpPr>
        <p:spPr>
          <a:xfrm>
            <a:off x="8014447" y="3397623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195868"/>
                </a:solidFill>
                <a:latin typeface="Cavolini"/>
                <a:cs typeface="Cavolini"/>
              </a:rPr>
              <a:t>Wardrobe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2C5339-3F10-24E4-C0AE-FD7DCD9B4C8B}"/>
              </a:ext>
            </a:extLst>
          </p:cNvPr>
          <p:cNvSpPr txBox="1"/>
          <p:nvPr/>
        </p:nvSpPr>
        <p:spPr>
          <a:xfrm>
            <a:off x="8032375" y="4365811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195868"/>
                </a:solidFill>
                <a:latin typeface="Cavolini"/>
                <a:cs typeface="Cavolini"/>
              </a:rPr>
              <a:t>Tape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1" name="Rectangle: Rounded Corners 11">
            <a:extLst>
              <a:ext uri="{FF2B5EF4-FFF2-40B4-BE49-F238E27FC236}">
                <a16:creationId xmlns:a16="http://schemas.microsoft.com/office/drawing/2014/main" id="{B0E1DE3C-B5DD-01F9-356F-D8AB086E768C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Sounds</a:t>
            </a:r>
          </a:p>
        </p:txBody>
      </p:sp>
    </p:spTree>
    <p:extLst>
      <p:ext uri="{BB962C8B-B14F-4D97-AF65-F5344CB8AC3E}">
        <p14:creationId xmlns:p14="http://schemas.microsoft.com/office/powerpoint/2010/main" val="82081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Right 1">
            <a:extLst>
              <a:ext uri="{FF2B5EF4-FFF2-40B4-BE49-F238E27FC236}">
                <a16:creationId xmlns:a16="http://schemas.microsoft.com/office/drawing/2014/main" id="{5583E6AD-2735-3309-10D8-B6E413083CFE}"/>
              </a:ext>
            </a:extLst>
          </p:cNvPr>
          <p:cNvSpPr/>
          <p:nvPr/>
        </p:nvSpPr>
        <p:spPr>
          <a:xfrm>
            <a:off x="180975" y="3349395"/>
            <a:ext cx="11829545" cy="586408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5BEB3722-08AA-2328-F995-E3C3BA5A7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053" y="2715420"/>
            <a:ext cx="2450548" cy="1859777"/>
          </a:xfrm>
          <a:prstGeom prst="rect">
            <a:avLst/>
          </a:prstGeom>
        </p:spPr>
      </p:pic>
      <p:pic>
        <p:nvPicPr>
          <p:cNvPr id="14" name="Picture 12">
            <a:extLst>
              <a:ext uri="{FF2B5EF4-FFF2-40B4-BE49-F238E27FC236}">
                <a16:creationId xmlns:a16="http://schemas.microsoft.com/office/drawing/2014/main" id="{0C6A59EF-2263-7A56-DFA9-DCAB9BCB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097" y="2715421"/>
            <a:ext cx="2450548" cy="1859777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58F7F3BE-17D2-28D0-CE18-FA067E44F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06" y="2715421"/>
            <a:ext cx="2450548" cy="1859777"/>
          </a:xfrm>
          <a:prstGeom prst="rect">
            <a:avLst/>
          </a:prstGeom>
        </p:spPr>
      </p:pic>
      <p:sp>
        <p:nvSpPr>
          <p:cNvPr id="9" name="Rectangle: Rounded Corners 11">
            <a:extLst>
              <a:ext uri="{FF2B5EF4-FFF2-40B4-BE49-F238E27FC236}">
                <a16:creationId xmlns:a16="http://schemas.microsoft.com/office/drawing/2014/main" id="{EF6D85B9-9B3A-023B-90F3-4DD83853FFF3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Defining Dates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545ADD-39CE-D8B5-A687-AB25040FB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662" y="2715421"/>
            <a:ext cx="2450548" cy="18597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B13AB47-017E-0F3E-444A-F07D6358EB34}"/>
              </a:ext>
            </a:extLst>
          </p:cNvPr>
          <p:cNvGrpSpPr/>
          <p:nvPr/>
        </p:nvGrpSpPr>
        <p:grpSpPr>
          <a:xfrm>
            <a:off x="873172" y="2772110"/>
            <a:ext cx="10447325" cy="1848350"/>
            <a:chOff x="308613" y="2543100"/>
            <a:chExt cx="11228375" cy="17658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D52AE51-3C24-5AE5-A85E-D5EE1FEC4B58}"/>
                </a:ext>
              </a:extLst>
            </p:cNvPr>
            <p:cNvSpPr/>
            <p:nvPr/>
          </p:nvSpPr>
          <p:spPr>
            <a:xfrm>
              <a:off x="308613" y="2543100"/>
              <a:ext cx="2642586" cy="1765800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08.06.:</a:t>
              </a:r>
            </a:p>
            <a:p>
              <a:endParaRPr lang="en-US" b="1">
                <a:solidFill>
                  <a:srgbClr val="195868"/>
                </a:solidFill>
                <a:latin typeface="Cavolini"/>
                <a:cs typeface="Calibri"/>
              </a:endParaRPr>
            </a:p>
            <a:p>
              <a:r>
                <a:rPr lang="en-US">
                  <a:solidFill>
                    <a:srgbClr val="195868"/>
                  </a:solidFill>
                  <a:latin typeface="Cavolini"/>
                  <a:cs typeface="Calibri"/>
                </a:rPr>
                <a:t>3 playable levels for user testing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2346C25-4C78-77AD-D92D-0C3461D030F1}"/>
                </a:ext>
              </a:extLst>
            </p:cNvPr>
            <p:cNvSpPr/>
            <p:nvPr/>
          </p:nvSpPr>
          <p:spPr>
            <a:xfrm>
              <a:off x="3170542" y="2543100"/>
              <a:ext cx="2642586" cy="1765800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22.06.:</a:t>
              </a:r>
            </a:p>
            <a:p>
              <a:endParaRPr lang="en-US" b="1">
                <a:solidFill>
                  <a:srgbClr val="195868"/>
                </a:solidFill>
                <a:latin typeface="Cavolini"/>
                <a:cs typeface="Calibri"/>
              </a:endParaRPr>
            </a:p>
            <a:p>
              <a:r>
                <a:rPr lang="en-US">
                  <a:solidFill>
                    <a:srgbClr val="195868"/>
                  </a:solidFill>
                  <a:latin typeface="Cavolini"/>
                  <a:cs typeface="Calibri"/>
                </a:rPr>
                <a:t>Included first sound and animations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BEB2043-C2B7-E7B3-4150-E10D8B01166F}"/>
                </a:ext>
              </a:extLst>
            </p:cNvPr>
            <p:cNvSpPr/>
            <p:nvPr/>
          </p:nvSpPr>
          <p:spPr>
            <a:xfrm>
              <a:off x="6032472" y="2543100"/>
              <a:ext cx="2642586" cy="1765800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29.06.:</a:t>
              </a:r>
            </a:p>
            <a:p>
              <a:endParaRPr lang="en-US" b="1">
                <a:solidFill>
                  <a:srgbClr val="195868"/>
                </a:solidFill>
                <a:latin typeface="Cavolini"/>
                <a:cs typeface="Calibri"/>
              </a:endParaRPr>
            </a:p>
            <a:p>
              <a:r>
                <a:rPr lang="en-US">
                  <a:solidFill>
                    <a:srgbClr val="195868"/>
                  </a:solidFill>
                  <a:latin typeface="Cavolini"/>
                  <a:cs typeface="Calibri"/>
                </a:rPr>
                <a:t>5 playable levels with polished mechanics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F805E76-F2B2-324C-CEC6-6ABB409D81EC}"/>
                </a:ext>
              </a:extLst>
            </p:cNvPr>
            <p:cNvSpPr/>
            <p:nvPr/>
          </p:nvSpPr>
          <p:spPr>
            <a:xfrm>
              <a:off x="8894402" y="2543100"/>
              <a:ext cx="2642586" cy="1765800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11.07.:</a:t>
              </a:r>
            </a:p>
            <a:p>
              <a:endParaRPr lang="en-US" b="1">
                <a:solidFill>
                  <a:srgbClr val="195868"/>
                </a:solidFill>
                <a:latin typeface="Cavolini"/>
                <a:cs typeface="Calibri"/>
              </a:endParaRPr>
            </a:p>
            <a:p>
              <a:r>
                <a:rPr lang="en-US">
                  <a:solidFill>
                    <a:srgbClr val="195868"/>
                  </a:solidFill>
                  <a:latin typeface="Cavolini"/>
                  <a:cs typeface="Calibri"/>
                </a:rPr>
                <a:t>Finished game atmosphere!</a:t>
              </a:r>
            </a:p>
          </p:txBody>
        </p:sp>
      </p:grpSp>
      <p:pic>
        <p:nvPicPr>
          <p:cNvPr id="6" name="Picture 13">
            <a:extLst>
              <a:ext uri="{FF2B5EF4-FFF2-40B4-BE49-F238E27FC236}">
                <a16:creationId xmlns:a16="http://schemas.microsoft.com/office/drawing/2014/main" id="{3430EB6F-A0C9-CE5C-785A-3F557CB76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99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1">
            <a:extLst>
              <a:ext uri="{FF2B5EF4-FFF2-40B4-BE49-F238E27FC236}">
                <a16:creationId xmlns:a16="http://schemas.microsoft.com/office/drawing/2014/main" id="{EFE750E1-E703-06F7-BC67-2A49580EEE92}"/>
              </a:ext>
            </a:extLst>
          </p:cNvPr>
          <p:cNvSpPr/>
          <p:nvPr/>
        </p:nvSpPr>
        <p:spPr>
          <a:xfrm>
            <a:off x="3160889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solidFill>
                  <a:srgbClr val="195868"/>
                </a:solidFill>
                <a:latin typeface="Cavolini"/>
                <a:cs typeface="Calibri"/>
              </a:rPr>
              <a:t>User Testing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F994ECA-CCD9-C276-FCBD-B22AFA47ECB1}"/>
              </a:ext>
            </a:extLst>
          </p:cNvPr>
          <p:cNvGrpSpPr/>
          <p:nvPr/>
        </p:nvGrpSpPr>
        <p:grpSpPr>
          <a:xfrm>
            <a:off x="877680" y="2853107"/>
            <a:ext cx="3091069" cy="2086169"/>
            <a:chOff x="1201530" y="2853107"/>
            <a:chExt cx="3091069" cy="2086169"/>
          </a:xfrm>
        </p:grpSpPr>
        <p:pic>
          <p:nvPicPr>
            <p:cNvPr id="9" name="Picture 12">
              <a:extLst>
                <a:ext uri="{FF2B5EF4-FFF2-40B4-BE49-F238E27FC236}">
                  <a16:creationId xmlns:a16="http://schemas.microsoft.com/office/drawing/2014/main" id="{C4383489-2FDA-CDA0-A148-BA492AF20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1530" y="2853107"/>
              <a:ext cx="3091069" cy="2086169"/>
            </a:xfrm>
            <a:prstGeom prst="rect">
              <a:avLst/>
            </a:prstGeom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DC5A1B1-EDEA-2F32-980A-3487B7976704}"/>
                </a:ext>
              </a:extLst>
            </p:cNvPr>
            <p:cNvSpPr/>
            <p:nvPr/>
          </p:nvSpPr>
          <p:spPr>
            <a:xfrm>
              <a:off x="1331216" y="3087123"/>
              <a:ext cx="2831447" cy="1624870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000" b="1" dirty="0">
                  <a:solidFill>
                    <a:srgbClr val="195868"/>
                  </a:solidFill>
                  <a:latin typeface="Cavolini"/>
                  <a:cs typeface="Calibri"/>
                </a:rPr>
                <a:t>Carried out every 2-3 weeks until end of June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A94B20-AAB1-1557-447D-BA86051F2951}"/>
              </a:ext>
            </a:extLst>
          </p:cNvPr>
          <p:cNvGrpSpPr/>
          <p:nvPr/>
        </p:nvGrpSpPr>
        <p:grpSpPr>
          <a:xfrm>
            <a:off x="4855014" y="2320279"/>
            <a:ext cx="2479479" cy="3149867"/>
            <a:chOff x="6704797" y="2336844"/>
            <a:chExt cx="2479479" cy="314986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C96AE59-F9E9-AEB9-C1CA-772349C9E1E5}"/>
                </a:ext>
              </a:extLst>
            </p:cNvPr>
            <p:cNvSpPr/>
            <p:nvPr/>
          </p:nvSpPr>
          <p:spPr>
            <a:xfrm>
              <a:off x="6704797" y="2336844"/>
              <a:ext cx="2477486" cy="975942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>
                  <a:solidFill>
                    <a:srgbClr val="195868"/>
                  </a:solidFill>
                  <a:latin typeface="Cavolini"/>
                  <a:cs typeface="Calibri"/>
                </a:rPr>
                <a:t>adjusted mechanics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530D7186-72A6-26B2-76B6-4557F1F91FEA}"/>
                </a:ext>
              </a:extLst>
            </p:cNvPr>
            <p:cNvSpPr/>
            <p:nvPr/>
          </p:nvSpPr>
          <p:spPr>
            <a:xfrm>
              <a:off x="6705793" y="3424020"/>
              <a:ext cx="2477486" cy="975942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improved user feedback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BAB5C03-F625-B7E5-88BD-DF92F5E11A6E}"/>
                </a:ext>
              </a:extLst>
            </p:cNvPr>
            <p:cNvSpPr/>
            <p:nvPr/>
          </p:nvSpPr>
          <p:spPr>
            <a:xfrm>
              <a:off x="6706790" y="4510769"/>
              <a:ext cx="2477486" cy="975942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>
                  <a:solidFill>
                    <a:srgbClr val="195868"/>
                  </a:solidFill>
                  <a:latin typeface="Cavolini"/>
                  <a:cs typeface="Calibri"/>
                </a:rPr>
                <a:t>explored new aspects of fun</a:t>
              </a:r>
            </a:p>
          </p:txBody>
        </p:sp>
      </p:grpSp>
      <p:pic>
        <p:nvPicPr>
          <p:cNvPr id="17" name="Picture 13">
            <a:extLst>
              <a:ext uri="{FF2B5EF4-FFF2-40B4-BE49-F238E27FC236}">
                <a16:creationId xmlns:a16="http://schemas.microsoft.com/office/drawing/2014/main" id="{9676DF16-928F-4D30-4EA4-D0E4D9A13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C49ACB7-5C83-1EE6-23AF-49D0781D601D}"/>
              </a:ext>
            </a:extLst>
          </p:cNvPr>
          <p:cNvGrpSpPr/>
          <p:nvPr/>
        </p:nvGrpSpPr>
        <p:grpSpPr>
          <a:xfrm>
            <a:off x="8196925" y="2622350"/>
            <a:ext cx="1928123" cy="2550209"/>
            <a:chOff x="8008829" y="2644437"/>
            <a:chExt cx="1928123" cy="2550209"/>
          </a:xfrm>
        </p:grpSpPr>
        <p:pic>
          <p:nvPicPr>
            <p:cNvPr id="21" name="Picture 21">
              <a:extLst>
                <a:ext uri="{FF2B5EF4-FFF2-40B4-BE49-F238E27FC236}">
                  <a16:creationId xmlns:a16="http://schemas.microsoft.com/office/drawing/2014/main" id="{89D8F641-CB40-7744-6FBB-CEFA61412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08914" y="3917784"/>
              <a:ext cx="1928038" cy="1276862"/>
            </a:xfrm>
            <a:prstGeom prst="rect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</p:pic>
        <p:pic>
          <p:nvPicPr>
            <p:cNvPr id="22" name="Picture 22">
              <a:extLst>
                <a:ext uri="{FF2B5EF4-FFF2-40B4-BE49-F238E27FC236}">
                  <a16:creationId xmlns:a16="http://schemas.microsoft.com/office/drawing/2014/main" id="{31AFE652-7911-F5BF-9260-B0672453B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08829" y="2644437"/>
              <a:ext cx="1928038" cy="1264167"/>
            </a:xfrm>
            <a:prstGeom prst="rect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</p:pic>
      </p:grpSp>
      <p:sp>
        <p:nvSpPr>
          <p:cNvPr id="7" name="Arrow: Right 6">
            <a:extLst>
              <a:ext uri="{FF2B5EF4-FFF2-40B4-BE49-F238E27FC236}">
                <a16:creationId xmlns:a16="http://schemas.microsoft.com/office/drawing/2014/main" id="{D6F6FFB6-D044-DB86-2B4D-5D572E514CF2}"/>
              </a:ext>
            </a:extLst>
          </p:cNvPr>
          <p:cNvSpPr/>
          <p:nvPr/>
        </p:nvSpPr>
        <p:spPr>
          <a:xfrm>
            <a:off x="7494411" y="3759200"/>
            <a:ext cx="552450" cy="27940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95E4B80-964F-7306-8DB1-4B928B8D7740}"/>
              </a:ext>
            </a:extLst>
          </p:cNvPr>
          <p:cNvSpPr/>
          <p:nvPr/>
        </p:nvSpPr>
        <p:spPr>
          <a:xfrm>
            <a:off x="4037734" y="3755605"/>
            <a:ext cx="649497" cy="27940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96975B1-3973-85B0-8FF0-E67210FE2B51}"/>
              </a:ext>
            </a:extLst>
          </p:cNvPr>
          <p:cNvSpPr/>
          <p:nvPr/>
        </p:nvSpPr>
        <p:spPr>
          <a:xfrm rot="-2160000">
            <a:off x="4037734" y="2885775"/>
            <a:ext cx="649497" cy="27940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89FF97A-EB29-0094-779C-B1B82220A4A2}"/>
              </a:ext>
            </a:extLst>
          </p:cNvPr>
          <p:cNvSpPr/>
          <p:nvPr/>
        </p:nvSpPr>
        <p:spPr>
          <a:xfrm rot="2040000">
            <a:off x="4037733" y="4589490"/>
            <a:ext cx="649497" cy="27940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15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>
            <a:extLst>
              <a:ext uri="{FF2B5EF4-FFF2-40B4-BE49-F238E27FC236}">
                <a16:creationId xmlns:a16="http://schemas.microsoft.com/office/drawing/2014/main" id="{EF0A000D-C1EF-597E-12CB-70955ADDB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293" y="2622038"/>
            <a:ext cx="5352498" cy="1980427"/>
          </a:xfrm>
          <a:prstGeom prst="rect">
            <a:avLst/>
          </a:prstGeom>
        </p:spPr>
      </p:pic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sp>
        <p:nvSpPr>
          <p:cNvPr id="5" name="Rectangle: Rounded Corners 11">
            <a:extLst>
              <a:ext uri="{FF2B5EF4-FFF2-40B4-BE49-F238E27FC236}">
                <a16:creationId xmlns:a16="http://schemas.microsoft.com/office/drawing/2014/main" id="{349EFF47-030D-8A14-1F4C-FE4AAEEB0D25}"/>
              </a:ext>
            </a:extLst>
          </p:cNvPr>
          <p:cNvSpPr/>
          <p:nvPr/>
        </p:nvSpPr>
        <p:spPr>
          <a:xfrm>
            <a:off x="2635243" y="2709897"/>
            <a:ext cx="6906059" cy="1815451"/>
          </a:xfrm>
          <a:prstGeom prst="roundRect">
            <a:avLst/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>
                <a:solidFill>
                  <a:srgbClr val="195868"/>
                </a:solidFill>
                <a:latin typeface="Cavolini"/>
                <a:cs typeface="Calibri"/>
              </a:rPr>
              <a:t>Available soon </a:t>
            </a:r>
            <a:endParaRPr lang="en-US" sz="2800">
              <a:cs typeface="Calibri"/>
            </a:endParaRPr>
          </a:p>
          <a:p>
            <a:pPr algn="ctr"/>
            <a:r>
              <a:rPr lang="en-US" sz="4000" b="1">
                <a:solidFill>
                  <a:srgbClr val="195868"/>
                </a:solidFill>
                <a:latin typeface="Cavolini"/>
                <a:cs typeface="Calibri"/>
              </a:rPr>
              <a:t>on itch.io!</a:t>
            </a:r>
            <a:endParaRPr lang="en-US" sz="3200">
              <a:cs typeface="Calibri" panose="020F0502020204030204"/>
            </a:endParaRPr>
          </a:p>
        </p:txBody>
      </p:sp>
      <p:pic>
        <p:nvPicPr>
          <p:cNvPr id="2" name="Grafik 2" descr="Ein Bild, das Animation, Cartoon, Puppe enthält.&#10;&#10;Beschreibung automatisch generiert.">
            <a:extLst>
              <a:ext uri="{FF2B5EF4-FFF2-40B4-BE49-F238E27FC236}">
                <a16:creationId xmlns:a16="http://schemas.microsoft.com/office/drawing/2014/main" id="{FD759978-2C0E-8367-69F3-CE0870F04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296" y="2500388"/>
            <a:ext cx="2324100" cy="3355824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7562FD8E-ED5F-876A-E164-ECA3AD253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7415" y="807052"/>
            <a:ext cx="6791018" cy="146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0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3">
            <a:extLst>
              <a:ext uri="{FF2B5EF4-FFF2-40B4-BE49-F238E27FC236}">
                <a16:creationId xmlns:a16="http://schemas.microsoft.com/office/drawing/2014/main" id="{A4A5067E-C4DD-C911-A36A-30C5770C2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C9D8EFCA-B098-1C17-D883-D1B17C657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674" y="1491638"/>
            <a:ext cx="9222363" cy="199538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5D49103-93AA-B5A9-16BC-C915969C8CCA}"/>
              </a:ext>
            </a:extLst>
          </p:cNvPr>
          <p:cNvGrpSpPr/>
          <p:nvPr/>
        </p:nvGrpSpPr>
        <p:grpSpPr>
          <a:xfrm>
            <a:off x="1047499" y="3866110"/>
            <a:ext cx="9800345" cy="2436363"/>
            <a:chOff x="1049650" y="3290923"/>
            <a:chExt cx="10057622" cy="277229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F7D5DC8-5BC0-EABB-1538-DB5229B8F807}"/>
                </a:ext>
              </a:extLst>
            </p:cNvPr>
            <p:cNvSpPr/>
            <p:nvPr/>
          </p:nvSpPr>
          <p:spPr>
            <a:xfrm>
              <a:off x="6263433" y="4888472"/>
              <a:ext cx="4843839" cy="1174749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 i="0" u="none" strike="noStrike">
                  <a:solidFill>
                    <a:srgbClr val="195868"/>
                  </a:solidFill>
                  <a:latin typeface="Cavolini"/>
                  <a:ea typeface="Calibri"/>
                  <a:cs typeface="Calibri"/>
                </a:rPr>
                <a:t>Lukas Salewsky</a:t>
              </a:r>
              <a:endParaRPr lang="en-US" sz="2000" b="1">
                <a:solidFill>
                  <a:srgbClr val="195868"/>
                </a:solidFill>
                <a:latin typeface="Cavolini"/>
                <a:ea typeface="Calibri"/>
                <a:cs typeface="Calibri"/>
              </a:endParaRPr>
            </a:p>
            <a:p>
              <a:pPr algn="ctr"/>
              <a:r>
                <a:rPr lang="en-US" sz="1700" i="0" u="none" strike="noStrike">
                  <a:solidFill>
                    <a:srgbClr val="195868"/>
                  </a:solidFill>
                  <a:latin typeface="Cavolini"/>
                  <a:ea typeface="Calibri"/>
                  <a:cs typeface="Calibri"/>
                </a:rPr>
                <a:t>Programmer</a:t>
              </a:r>
              <a:endParaRPr lang="en-US" sz="1700">
                <a:solidFill>
                  <a:srgbClr val="195868"/>
                </a:solidFill>
                <a:latin typeface="Cavolini"/>
                <a:cs typeface="Calibri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A1B15F1-A8CF-24E2-7879-D4AB46799952}"/>
                </a:ext>
              </a:extLst>
            </p:cNvPr>
            <p:cNvSpPr/>
            <p:nvPr/>
          </p:nvSpPr>
          <p:spPr>
            <a:xfrm>
              <a:off x="1049650" y="4886500"/>
              <a:ext cx="4843839" cy="1174749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Zoey Goldschmidt</a:t>
              </a:r>
            </a:p>
            <a:p>
              <a:pPr algn="ctr"/>
              <a:r>
                <a:rPr lang="en-US" sz="1700">
                  <a:solidFill>
                    <a:srgbClr val="195868"/>
                  </a:solidFill>
                  <a:latin typeface="Cavolini"/>
                  <a:cs typeface="Calibri"/>
                </a:rPr>
                <a:t>Character Artist, Animator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B35AC08-38C0-BB07-B734-D389DC77F7B1}"/>
                </a:ext>
              </a:extLst>
            </p:cNvPr>
            <p:cNvSpPr/>
            <p:nvPr/>
          </p:nvSpPr>
          <p:spPr>
            <a:xfrm>
              <a:off x="1049650" y="3290923"/>
              <a:ext cx="4843839" cy="1174749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Hakon Wind</a:t>
              </a:r>
            </a:p>
            <a:p>
              <a:pPr algn="ctr"/>
              <a:r>
                <a:rPr lang="en-US" sz="1700">
                  <a:solidFill>
                    <a:srgbClr val="195868"/>
                  </a:solidFill>
                  <a:latin typeface="Cavolini"/>
                  <a:cs typeface="Calibri"/>
                </a:rPr>
                <a:t>Vision Keeper, Tech Artist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249136F-F571-6323-BF6D-1585A79CA692}"/>
                </a:ext>
              </a:extLst>
            </p:cNvPr>
            <p:cNvSpPr/>
            <p:nvPr/>
          </p:nvSpPr>
          <p:spPr>
            <a:xfrm>
              <a:off x="6263432" y="3293944"/>
              <a:ext cx="4843839" cy="1174749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>
                  <a:solidFill>
                    <a:srgbClr val="195868"/>
                  </a:solidFill>
                  <a:latin typeface="Cavolini"/>
                  <a:cs typeface="Calibri"/>
                </a:rPr>
                <a:t>Anastasia Schleicher</a:t>
              </a:r>
              <a:endParaRPr lang="en-US" sz="2000">
                <a:solidFill>
                  <a:srgbClr val="195868"/>
                </a:solidFill>
                <a:latin typeface="Cavolini"/>
                <a:cs typeface="Calibri"/>
              </a:endParaRPr>
            </a:p>
            <a:p>
              <a:pPr algn="ctr"/>
              <a:r>
                <a:rPr lang="en-US" sz="1700">
                  <a:solidFill>
                    <a:srgbClr val="195868"/>
                  </a:solidFill>
                  <a:latin typeface="Cavolini"/>
                  <a:cs typeface="Calibri"/>
                </a:rPr>
                <a:t>Production Manager, Game Designer</a:t>
              </a:r>
              <a:endParaRPr lang="en-US">
                <a:ea typeface="Calibri"/>
                <a:cs typeface="Calibri"/>
              </a:endParaRP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AAEA7D53-B63B-E475-9118-DBB6995C4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78306"/>
            <a:ext cx="4075470" cy="388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4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sp>
        <p:nvSpPr>
          <p:cNvPr id="3" name="Rectangle: Rounded Corners 11">
            <a:extLst>
              <a:ext uri="{FF2B5EF4-FFF2-40B4-BE49-F238E27FC236}">
                <a16:creationId xmlns:a16="http://schemas.microsoft.com/office/drawing/2014/main" id="{7EB8AF02-9C75-2AE3-041C-1516B403A05C}"/>
              </a:ext>
            </a:extLst>
          </p:cNvPr>
          <p:cNvSpPr/>
          <p:nvPr/>
        </p:nvSpPr>
        <p:spPr>
          <a:xfrm>
            <a:off x="3497090" y="481364"/>
            <a:ext cx="5616530" cy="109159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The Vision:</a:t>
            </a:r>
          </a:p>
        </p:txBody>
      </p:sp>
      <p:pic>
        <p:nvPicPr>
          <p:cNvPr id="2" name="0000-0270">
            <a:hlinkClick r:id="" action="ppaction://media"/>
            <a:extLst>
              <a:ext uri="{FF2B5EF4-FFF2-40B4-BE49-F238E27FC236}">
                <a16:creationId xmlns:a16="http://schemas.microsoft.com/office/drawing/2014/main" id="{026F80CF-E562-3F90-B7E7-4E0BC46680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3079" y="1798461"/>
            <a:ext cx="7884542" cy="443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5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2949D05-0D19-4A41-8B0A-DDDF80277B10}"/>
              </a:ext>
            </a:extLst>
          </p:cNvPr>
          <p:cNvGrpSpPr/>
          <p:nvPr/>
        </p:nvGrpSpPr>
        <p:grpSpPr>
          <a:xfrm>
            <a:off x="4830744" y="4879257"/>
            <a:ext cx="2671770" cy="1869938"/>
            <a:chOff x="4830744" y="4879257"/>
            <a:chExt cx="2671770" cy="1869938"/>
          </a:xfrm>
        </p:grpSpPr>
        <p:sp>
          <p:nvSpPr>
            <p:cNvPr id="10" name="Rectangle: Rounded Corners 11">
              <a:extLst>
                <a:ext uri="{FF2B5EF4-FFF2-40B4-BE49-F238E27FC236}">
                  <a16:creationId xmlns:a16="http://schemas.microsoft.com/office/drawing/2014/main" id="{DDD1FB53-4A12-6E49-6BDF-152B8F1B99CC}"/>
                </a:ext>
              </a:extLst>
            </p:cNvPr>
            <p:cNvSpPr/>
            <p:nvPr/>
          </p:nvSpPr>
          <p:spPr>
            <a:xfrm>
              <a:off x="4830744" y="5758880"/>
              <a:ext cx="2671770" cy="99031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800" b="1">
                  <a:solidFill>
                    <a:srgbClr val="195868"/>
                  </a:solidFill>
                  <a:latin typeface="Cavolini"/>
                  <a:cs typeface="Calibri"/>
                </a:rPr>
                <a:t>One screen one set</a:t>
              </a:r>
            </a:p>
          </p:txBody>
        </p:sp>
        <p:sp>
          <p:nvSpPr>
            <p:cNvPr id="5" name="Gleichschenkliges Dreieck 4">
              <a:extLst>
                <a:ext uri="{FF2B5EF4-FFF2-40B4-BE49-F238E27FC236}">
                  <a16:creationId xmlns:a16="http://schemas.microsoft.com/office/drawing/2014/main" id="{81AC5439-82A8-85F5-05E1-A5539BC8F934}"/>
                </a:ext>
              </a:extLst>
            </p:cNvPr>
            <p:cNvSpPr/>
            <p:nvPr/>
          </p:nvSpPr>
          <p:spPr>
            <a:xfrm>
              <a:off x="5664609" y="4879257"/>
              <a:ext cx="1000125" cy="879987"/>
            </a:xfrm>
            <a:prstGeom prst="triangle">
              <a:avLst/>
            </a:prstGeom>
            <a:solidFill>
              <a:srgbClr val="5E92B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7" name="Rectangle: Rounded Corners 11">
            <a:extLst>
              <a:ext uri="{FF2B5EF4-FFF2-40B4-BE49-F238E27FC236}">
                <a16:creationId xmlns:a16="http://schemas.microsoft.com/office/drawing/2014/main" id="{9F8F670A-B374-748E-12E0-F8CBDCF8241C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Concept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8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1">
            <a:extLst>
              <a:ext uri="{FF2B5EF4-FFF2-40B4-BE49-F238E27FC236}">
                <a16:creationId xmlns:a16="http://schemas.microsoft.com/office/drawing/2014/main" id="{D4824006-A30F-CD80-6988-2BD4CA7493AD}"/>
              </a:ext>
            </a:extLst>
          </p:cNvPr>
          <p:cNvSpPr/>
          <p:nvPr/>
        </p:nvSpPr>
        <p:spPr>
          <a:xfrm>
            <a:off x="861475" y="5077989"/>
            <a:ext cx="10470996" cy="176014"/>
          </a:xfrm>
          <a:prstGeom prst="roundRect">
            <a:avLst/>
          </a:prstGeom>
          <a:solidFill>
            <a:srgbClr val="729CBA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800" b="1">
              <a:solidFill>
                <a:srgbClr val="195868"/>
              </a:solidFill>
              <a:latin typeface="Cavolini"/>
              <a:cs typeface="Calibri"/>
            </a:endParaRP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3" name="Grafik 4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147DA4B7-2FCF-1D21-20F2-B74745DBC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076" y="3596634"/>
            <a:ext cx="1294460" cy="1303867"/>
          </a:xfrm>
          <a:prstGeom prst="rect">
            <a:avLst/>
          </a:prstGeom>
        </p:spPr>
      </p:pic>
      <p:pic>
        <p:nvPicPr>
          <p:cNvPr id="11" name="Grafik 11" descr="Ein Bild, das Schwarz, Dunkelheit, Raum, Nacht enthält.&#10;&#10;Beschreibung automatisch generiert.">
            <a:extLst>
              <a:ext uri="{FF2B5EF4-FFF2-40B4-BE49-F238E27FC236}">
                <a16:creationId xmlns:a16="http://schemas.microsoft.com/office/drawing/2014/main" id="{5396BA33-1DAF-99F3-DBA9-0F1678FBA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507" y="3828467"/>
            <a:ext cx="607720" cy="54632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2949D05-0D19-4A41-8B0A-DDDF80277B10}"/>
              </a:ext>
            </a:extLst>
          </p:cNvPr>
          <p:cNvGrpSpPr/>
          <p:nvPr/>
        </p:nvGrpSpPr>
        <p:grpSpPr>
          <a:xfrm>
            <a:off x="4830744" y="4879257"/>
            <a:ext cx="2671770" cy="1869938"/>
            <a:chOff x="4830744" y="4879257"/>
            <a:chExt cx="2671770" cy="1869938"/>
          </a:xfrm>
        </p:grpSpPr>
        <p:sp>
          <p:nvSpPr>
            <p:cNvPr id="10" name="Rectangle: Rounded Corners 11">
              <a:extLst>
                <a:ext uri="{FF2B5EF4-FFF2-40B4-BE49-F238E27FC236}">
                  <a16:creationId xmlns:a16="http://schemas.microsoft.com/office/drawing/2014/main" id="{DDD1FB53-4A12-6E49-6BDF-152B8F1B99CC}"/>
                </a:ext>
              </a:extLst>
            </p:cNvPr>
            <p:cNvSpPr/>
            <p:nvPr/>
          </p:nvSpPr>
          <p:spPr>
            <a:xfrm>
              <a:off x="4830744" y="5758880"/>
              <a:ext cx="2671770" cy="99031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800" b="1">
                  <a:solidFill>
                    <a:srgbClr val="195868"/>
                  </a:solidFill>
                  <a:latin typeface="Cavolini"/>
                  <a:cs typeface="Calibri"/>
                </a:rPr>
                <a:t>One screen one set</a:t>
              </a:r>
            </a:p>
          </p:txBody>
        </p:sp>
        <p:sp>
          <p:nvSpPr>
            <p:cNvPr id="5" name="Gleichschenkliges Dreieck 4">
              <a:extLst>
                <a:ext uri="{FF2B5EF4-FFF2-40B4-BE49-F238E27FC236}">
                  <a16:creationId xmlns:a16="http://schemas.microsoft.com/office/drawing/2014/main" id="{81AC5439-82A8-85F5-05E1-A5539BC8F934}"/>
                </a:ext>
              </a:extLst>
            </p:cNvPr>
            <p:cNvSpPr/>
            <p:nvPr/>
          </p:nvSpPr>
          <p:spPr>
            <a:xfrm>
              <a:off x="5664609" y="4879257"/>
              <a:ext cx="1000125" cy="879987"/>
            </a:xfrm>
            <a:prstGeom prst="triangle">
              <a:avLst/>
            </a:prstGeom>
            <a:solidFill>
              <a:srgbClr val="5E92B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Rectangle: Rounded Corners 11">
            <a:extLst>
              <a:ext uri="{FF2B5EF4-FFF2-40B4-BE49-F238E27FC236}">
                <a16:creationId xmlns:a16="http://schemas.microsoft.com/office/drawing/2014/main" id="{7EE2090F-F2A6-008E-24FD-10E1A833A45C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Concept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01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2957FA-E67A-C2B3-FBEA-50A836EC4439}"/>
              </a:ext>
            </a:extLst>
          </p:cNvPr>
          <p:cNvGrpSpPr/>
          <p:nvPr/>
        </p:nvGrpSpPr>
        <p:grpSpPr>
          <a:xfrm>
            <a:off x="860425" y="2302781"/>
            <a:ext cx="10470996" cy="3149936"/>
            <a:chOff x="1190856" y="2302781"/>
            <a:chExt cx="10470996" cy="3149936"/>
          </a:xfrm>
        </p:grpSpPr>
        <p:sp>
          <p:nvSpPr>
            <p:cNvPr id="14" name="Rectangle: Rounded Corners 11">
              <a:extLst>
                <a:ext uri="{FF2B5EF4-FFF2-40B4-BE49-F238E27FC236}">
                  <a16:creationId xmlns:a16="http://schemas.microsoft.com/office/drawing/2014/main" id="{D4824006-A30F-CD80-6988-2BD4CA7493AD}"/>
                </a:ext>
              </a:extLst>
            </p:cNvPr>
            <p:cNvSpPr/>
            <p:nvPr/>
          </p:nvSpPr>
          <p:spPr>
            <a:xfrm rot="21360000">
              <a:off x="1190856" y="5077989"/>
              <a:ext cx="10470996" cy="176014"/>
            </a:xfrm>
            <a:prstGeom prst="roundRect">
              <a:avLst/>
            </a:prstGeom>
            <a:solidFill>
              <a:srgbClr val="729CBA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800" b="1">
                <a:solidFill>
                  <a:srgbClr val="195868"/>
                </a:solidFill>
                <a:latin typeface="Cavolini"/>
                <a:cs typeface="Calibri"/>
              </a:endParaRPr>
            </a:p>
          </p:txBody>
        </p:sp>
        <p:pic>
          <p:nvPicPr>
            <p:cNvPr id="12" name="Grafik 12" descr="Ein Bild, das Katzen, Kleine bis mittelgroße Katzen, Schnurrhaare, Katze enthält.&#10;&#10;Beschreibung automatisch generiert.">
              <a:extLst>
                <a:ext uri="{FF2B5EF4-FFF2-40B4-BE49-F238E27FC236}">
                  <a16:creationId xmlns:a16="http://schemas.microsoft.com/office/drawing/2014/main" id="{BB98F797-AC23-8E63-868F-82F82D7F5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">
              <a:off x="1549532" y="2302781"/>
              <a:ext cx="2356439" cy="3149936"/>
            </a:xfrm>
            <a:prstGeom prst="rect">
              <a:avLst/>
            </a:prstGeom>
          </p:spPr>
        </p:pic>
        <p:pic>
          <p:nvPicPr>
            <p:cNvPr id="13" name="Grafik 13" descr="Ein Bild, das Cartoon, Animierter Cartoon, Animation, Menschliches Gesicht enthält.&#10;&#10;Beschreibung automatisch generiert.">
              <a:extLst>
                <a:ext uri="{FF2B5EF4-FFF2-40B4-BE49-F238E27FC236}">
                  <a16:creationId xmlns:a16="http://schemas.microsoft.com/office/drawing/2014/main" id="{DE0F7733-E76F-75BF-CF48-298554FE0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80000">
              <a:off x="8190338" y="2642102"/>
              <a:ext cx="3444193" cy="2225428"/>
            </a:xfrm>
            <a:prstGeom prst="rect">
              <a:avLst/>
            </a:prstGeom>
          </p:spPr>
        </p:pic>
      </p:grpSp>
      <p:sp>
        <p:nvSpPr>
          <p:cNvPr id="5" name="Rectangle: Rounded Corners 11">
            <a:extLst>
              <a:ext uri="{FF2B5EF4-FFF2-40B4-BE49-F238E27FC236}">
                <a16:creationId xmlns:a16="http://schemas.microsoft.com/office/drawing/2014/main" id="{DB640F51-49D6-A323-60FA-95DB8C6ECBD6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Concept</a:t>
            </a:r>
            <a:endParaRPr lang="en-US" dirty="0"/>
          </a:p>
        </p:txBody>
      </p:sp>
      <p:sp>
        <p:nvSpPr>
          <p:cNvPr id="15" name="Gleichschenkliges Dreieck 14">
            <a:extLst>
              <a:ext uri="{FF2B5EF4-FFF2-40B4-BE49-F238E27FC236}">
                <a16:creationId xmlns:a16="http://schemas.microsoft.com/office/drawing/2014/main" id="{1F839407-13B6-3F6B-BA9B-4E97DBE62651}"/>
              </a:ext>
            </a:extLst>
          </p:cNvPr>
          <p:cNvSpPr/>
          <p:nvPr/>
        </p:nvSpPr>
        <p:spPr>
          <a:xfrm>
            <a:off x="5664609" y="4879257"/>
            <a:ext cx="1000125" cy="879987"/>
          </a:xfrm>
          <a:prstGeom prst="triangle">
            <a:avLst/>
          </a:prstGeom>
          <a:solidFill>
            <a:srgbClr val="5E92B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9" name="Group 1">
            <a:extLst>
              <a:ext uri="{FF2B5EF4-FFF2-40B4-BE49-F238E27FC236}">
                <a16:creationId xmlns:a16="http://schemas.microsoft.com/office/drawing/2014/main" id="{EB9B3F5C-E704-D26E-AD9D-5956DF655C7D}"/>
              </a:ext>
            </a:extLst>
          </p:cNvPr>
          <p:cNvGrpSpPr/>
          <p:nvPr/>
        </p:nvGrpSpPr>
        <p:grpSpPr>
          <a:xfrm>
            <a:off x="4830744" y="4879257"/>
            <a:ext cx="2671770" cy="1869938"/>
            <a:chOff x="4830744" y="4879257"/>
            <a:chExt cx="2671770" cy="1869938"/>
          </a:xfrm>
        </p:grpSpPr>
        <p:sp>
          <p:nvSpPr>
            <p:cNvPr id="17" name="Rectangle: Rounded Corners 11">
              <a:extLst>
                <a:ext uri="{FF2B5EF4-FFF2-40B4-BE49-F238E27FC236}">
                  <a16:creationId xmlns:a16="http://schemas.microsoft.com/office/drawing/2014/main" id="{0FCF78CF-A347-1CBA-C3D8-EE22F9B5DB6D}"/>
                </a:ext>
              </a:extLst>
            </p:cNvPr>
            <p:cNvSpPr/>
            <p:nvPr/>
          </p:nvSpPr>
          <p:spPr>
            <a:xfrm>
              <a:off x="4830744" y="5758880"/>
              <a:ext cx="2671770" cy="99031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800" b="1">
                  <a:solidFill>
                    <a:srgbClr val="195868"/>
                  </a:solidFill>
                  <a:latin typeface="Cavolini"/>
                  <a:cs typeface="Calibri"/>
                </a:rPr>
                <a:t>One screen one set</a:t>
              </a:r>
            </a:p>
          </p:txBody>
        </p:sp>
        <p:sp>
          <p:nvSpPr>
            <p:cNvPr id="18" name="Gleichschenkliges Dreieck 17">
              <a:extLst>
                <a:ext uri="{FF2B5EF4-FFF2-40B4-BE49-F238E27FC236}">
                  <a16:creationId xmlns:a16="http://schemas.microsoft.com/office/drawing/2014/main" id="{6FDC588F-CAA0-5B33-C482-34FF340F9123}"/>
                </a:ext>
              </a:extLst>
            </p:cNvPr>
            <p:cNvSpPr/>
            <p:nvPr/>
          </p:nvSpPr>
          <p:spPr>
            <a:xfrm>
              <a:off x="5664609" y="4879257"/>
              <a:ext cx="1000125" cy="879987"/>
            </a:xfrm>
            <a:prstGeom prst="triangle">
              <a:avLst/>
            </a:prstGeom>
            <a:solidFill>
              <a:srgbClr val="5E92B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993728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94F507F-F10E-90E9-4164-D0B2BC7003E4}"/>
              </a:ext>
            </a:extLst>
          </p:cNvPr>
          <p:cNvGrpSpPr/>
          <p:nvPr/>
        </p:nvGrpSpPr>
        <p:grpSpPr>
          <a:xfrm>
            <a:off x="860425" y="2328181"/>
            <a:ext cx="10470996" cy="3587320"/>
            <a:chOff x="936856" y="2328181"/>
            <a:chExt cx="10470996" cy="3587320"/>
          </a:xfrm>
        </p:grpSpPr>
        <p:sp>
          <p:nvSpPr>
            <p:cNvPr id="14" name="Rectangle: Rounded Corners 11">
              <a:extLst>
                <a:ext uri="{FF2B5EF4-FFF2-40B4-BE49-F238E27FC236}">
                  <a16:creationId xmlns:a16="http://schemas.microsoft.com/office/drawing/2014/main" id="{D4824006-A30F-CD80-6988-2BD4CA7493AD}"/>
                </a:ext>
              </a:extLst>
            </p:cNvPr>
            <p:cNvSpPr/>
            <p:nvPr/>
          </p:nvSpPr>
          <p:spPr>
            <a:xfrm rot="21360000">
              <a:off x="936856" y="5103389"/>
              <a:ext cx="10470996" cy="176014"/>
            </a:xfrm>
            <a:prstGeom prst="roundRect">
              <a:avLst/>
            </a:prstGeom>
            <a:solidFill>
              <a:srgbClr val="729CBA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800" b="1">
                <a:solidFill>
                  <a:srgbClr val="195868"/>
                </a:solidFill>
                <a:latin typeface="Cavolini"/>
                <a:cs typeface="Calibri"/>
              </a:endParaRPr>
            </a:p>
          </p:txBody>
        </p:sp>
        <p:pic>
          <p:nvPicPr>
            <p:cNvPr id="12" name="Grafik 12" descr="Ein Bild, das Katzen, Kleine bis mittelgroße Katzen, Schnurrhaare, Katze enthält.&#10;&#10;Beschreibung automatisch generiert.">
              <a:extLst>
                <a:ext uri="{FF2B5EF4-FFF2-40B4-BE49-F238E27FC236}">
                  <a16:creationId xmlns:a16="http://schemas.microsoft.com/office/drawing/2014/main" id="{BB98F797-AC23-8E63-868F-82F82D7F5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">
              <a:off x="1295532" y="2328181"/>
              <a:ext cx="2356439" cy="3149936"/>
            </a:xfrm>
            <a:prstGeom prst="rect">
              <a:avLst/>
            </a:prstGeom>
          </p:spPr>
        </p:pic>
        <p:pic>
          <p:nvPicPr>
            <p:cNvPr id="13" name="Grafik 13" descr="Ein Bild, das Cartoon, Animierter Cartoon, Animation, Menschliches Gesicht enthält.&#10;&#10;Beschreibung automatisch generiert.">
              <a:extLst>
                <a:ext uri="{FF2B5EF4-FFF2-40B4-BE49-F238E27FC236}">
                  <a16:creationId xmlns:a16="http://schemas.microsoft.com/office/drawing/2014/main" id="{DE0F7733-E76F-75BF-CF48-298554FE0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80000">
              <a:off x="7936338" y="2667502"/>
              <a:ext cx="3444193" cy="2225428"/>
            </a:xfrm>
            <a:prstGeom prst="rect">
              <a:avLst/>
            </a:prstGeom>
          </p:spPr>
        </p:pic>
        <p:pic>
          <p:nvPicPr>
            <p:cNvPr id="5" name="Grafik 6" descr="Ein Bild, das Symbol, Logo, Clipart, Grafiken enthält.&#10;&#10;Beschreibung automatisch generiert.">
              <a:extLst>
                <a:ext uri="{FF2B5EF4-FFF2-40B4-BE49-F238E27FC236}">
                  <a16:creationId xmlns:a16="http://schemas.microsoft.com/office/drawing/2014/main" id="{216C2E51-1EDB-43F5-2696-55D95DDBD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58177" y="4586928"/>
              <a:ext cx="1567274" cy="1328573"/>
            </a:xfrm>
            <a:prstGeom prst="rect">
              <a:avLst/>
            </a:prstGeom>
          </p:spPr>
        </p:pic>
      </p:grpSp>
      <p:sp>
        <p:nvSpPr>
          <p:cNvPr id="7" name="Rectangle: Rounded Corners 11">
            <a:extLst>
              <a:ext uri="{FF2B5EF4-FFF2-40B4-BE49-F238E27FC236}">
                <a16:creationId xmlns:a16="http://schemas.microsoft.com/office/drawing/2014/main" id="{9E221D32-D311-DCFB-DA84-AA3A3A3F935A}"/>
              </a:ext>
            </a:extLst>
          </p:cNvPr>
          <p:cNvSpPr/>
          <p:nvPr/>
        </p:nvSpPr>
        <p:spPr>
          <a:xfrm>
            <a:off x="3166411" y="481364"/>
            <a:ext cx="5864659" cy="101012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>
                <a:solidFill>
                  <a:srgbClr val="195868"/>
                </a:solidFill>
                <a:latin typeface="Cavolini"/>
                <a:cs typeface="Calibri"/>
              </a:rPr>
              <a:t>Concept</a:t>
            </a:r>
            <a:endParaRPr lang="en-US" dirty="0"/>
          </a:p>
        </p:txBody>
      </p:sp>
      <p:sp>
        <p:nvSpPr>
          <p:cNvPr id="16" name="Rectangle: Rounded Corners 11">
            <a:extLst>
              <a:ext uri="{FF2B5EF4-FFF2-40B4-BE49-F238E27FC236}">
                <a16:creationId xmlns:a16="http://schemas.microsoft.com/office/drawing/2014/main" id="{2522CBC0-189B-C723-C0D4-772FF662E64C}"/>
              </a:ext>
            </a:extLst>
          </p:cNvPr>
          <p:cNvSpPr/>
          <p:nvPr/>
        </p:nvSpPr>
        <p:spPr>
          <a:xfrm>
            <a:off x="4830744" y="5758880"/>
            <a:ext cx="2671770" cy="99031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rgbClr val="195868"/>
                </a:solidFill>
                <a:latin typeface="Cavolini"/>
                <a:cs typeface="Calibri"/>
              </a:rPr>
              <a:t>One screen one set</a:t>
            </a:r>
          </a:p>
        </p:txBody>
      </p:sp>
    </p:spTree>
    <p:extLst>
      <p:ext uri="{BB962C8B-B14F-4D97-AF65-F5344CB8AC3E}">
        <p14:creationId xmlns:p14="http://schemas.microsoft.com/office/powerpoint/2010/main" val="3239903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040DA3F9-E387-4EA7-ABFB-09A34591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397" y="170972"/>
            <a:ext cx="2082800" cy="470290"/>
          </a:xfrm>
          <a:prstGeom prst="rect">
            <a:avLst/>
          </a:prstGeom>
        </p:spPr>
      </p:pic>
      <p:pic>
        <p:nvPicPr>
          <p:cNvPr id="8" name="Picture 12">
            <a:extLst>
              <a:ext uri="{FF2B5EF4-FFF2-40B4-BE49-F238E27FC236}">
                <a16:creationId xmlns:a16="http://schemas.microsoft.com/office/drawing/2014/main" id="{9F6B1463-70A4-FE64-037F-469582694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077" y="1577187"/>
            <a:ext cx="4266177" cy="3233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361840-4349-8014-7DF4-672BE6B0435E}"/>
              </a:ext>
            </a:extLst>
          </p:cNvPr>
          <p:cNvSpPr txBox="1"/>
          <p:nvPr/>
        </p:nvSpPr>
        <p:spPr>
          <a:xfrm>
            <a:off x="3612445" y="2530592"/>
            <a:ext cx="478460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latin typeface="Cavolini"/>
                <a:cs typeface="Calibri"/>
              </a:rPr>
              <a:t>Coming up:</a:t>
            </a:r>
            <a:endParaRPr lang="en-US" sz="4000" b="1" dirty="0">
              <a:latin typeface="Cavolini"/>
              <a:cs typeface="Cavolini"/>
            </a:endParaRPr>
          </a:p>
          <a:p>
            <a:pPr algn="ctr"/>
            <a:r>
              <a:rPr lang="en-US" sz="4000" b="1" dirty="0">
                <a:latin typeface="Cavolini"/>
                <a:cs typeface="Calibri"/>
              </a:rPr>
              <a:t>live demo...</a:t>
            </a:r>
          </a:p>
        </p:txBody>
      </p:sp>
      <p:pic>
        <p:nvPicPr>
          <p:cNvPr id="6" name="Grafik 6" descr="Ein Bild, das Darstellung, Cartoon, Animation, Clipart enthält.&#10;&#10;Beschreibung automatisch generiert.">
            <a:extLst>
              <a:ext uri="{FF2B5EF4-FFF2-40B4-BE49-F238E27FC236}">
                <a16:creationId xmlns:a16="http://schemas.microsoft.com/office/drawing/2014/main" id="{AA8BE87F-7623-F7EE-C4FF-528EF6B52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950" y="4930752"/>
            <a:ext cx="2743200" cy="192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42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2_Gameplay2.0">
            <a:hlinkClick r:id="" action="ppaction://media"/>
            <a:extLst>
              <a:ext uri="{FF2B5EF4-FFF2-40B4-BE49-F238E27FC236}">
                <a16:creationId xmlns:a16="http://schemas.microsoft.com/office/drawing/2014/main" id="{D26B4BC5-62F4-341D-2E61-78E4DFE8AE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292" y="-2702"/>
            <a:ext cx="12191652" cy="685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101</cp:revision>
  <dcterms:created xsi:type="dcterms:W3CDTF">2023-05-14T18:05:00Z</dcterms:created>
  <dcterms:modified xsi:type="dcterms:W3CDTF">2023-07-10T18:50:33Z</dcterms:modified>
</cp:coreProperties>
</file>